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0" r:id="rId1"/>
  </p:sldMasterIdLst>
  <p:notesMasterIdLst>
    <p:notesMasterId r:id="rId8"/>
  </p:notesMasterIdLst>
  <p:handoutMasterIdLst>
    <p:handoutMasterId r:id="rId9"/>
  </p:handoutMasterIdLst>
  <p:sldIdLst>
    <p:sldId id="582" r:id="rId2"/>
    <p:sldId id="584" r:id="rId3"/>
    <p:sldId id="583" r:id="rId4"/>
    <p:sldId id="593" r:id="rId5"/>
    <p:sldId id="592" r:id="rId6"/>
    <p:sldId id="595" r:id="rId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B89A807-4477-4E84-AD26-3293C3E14B97}">
          <p14:sldIdLst>
            <p14:sldId id="582"/>
            <p14:sldId id="584"/>
            <p14:sldId id="583"/>
            <p14:sldId id="593"/>
            <p14:sldId id="592"/>
            <p14:sldId id="59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191" userDrawn="1">
          <p15:clr>
            <a:srgbClr val="A4A3A4"/>
          </p15:clr>
        </p15:guide>
        <p15:guide id="3" orient="horz" pos="2928">
          <p15:clr>
            <a:srgbClr val="A4A3A4"/>
          </p15:clr>
        </p15:guide>
        <p15:guide id="4" pos="22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000099"/>
    <a:srgbClr val="0099FF"/>
    <a:srgbClr val="FFFFCC"/>
    <a:srgbClr val="CCFFFF"/>
    <a:srgbClr val="004080"/>
    <a:srgbClr val="FF0080"/>
    <a:srgbClr val="FF6666"/>
    <a:srgbClr val="FF6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61" autoAdjust="0"/>
    <p:restoredTop sz="93214" autoAdjust="0"/>
  </p:normalViewPr>
  <p:slideViewPr>
    <p:cSldViewPr>
      <p:cViewPr varScale="1">
        <p:scale>
          <a:sx n="79" d="100"/>
          <a:sy n="79" d="100"/>
        </p:scale>
        <p:origin x="112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484" y="-84"/>
      </p:cViewPr>
      <p:guideLst>
        <p:guide orient="horz" pos="2932"/>
        <p:guide pos="2191"/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628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184" y="0"/>
            <a:ext cx="3037628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charset="0"/>
              </a:defRPr>
            </a:lvl1pPr>
          </a:lstStyle>
          <a:p>
            <a:fld id="{7792686C-0A72-43DB-9F54-B1523411C0EA}" type="datetime1">
              <a:rPr lang="en-US"/>
              <a:pPr/>
              <a:t>4/18/16</a:t>
            </a:fld>
            <a:endParaRPr lang="en-US"/>
          </a:p>
        </p:txBody>
      </p:sp>
      <p:sp>
        <p:nvSpPr>
          <p:cNvPr id="199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29990"/>
            <a:ext cx="3037628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99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184" y="8829990"/>
            <a:ext cx="3037628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charset="0"/>
              </a:defRPr>
            </a:lvl1pPr>
          </a:lstStyle>
          <a:p>
            <a:fld id="{E67D8811-9289-42F8-B869-9193A06D88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2636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53532" cy="458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9591" y="1"/>
            <a:ext cx="3053532" cy="458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i="1">
                <a:latin typeface="Times New Roman" charset="0"/>
              </a:defRPr>
            </a:lvl1pPr>
          </a:lstStyle>
          <a:p>
            <a:fld id="{E287D2B0-DD0F-485A-B911-C654901C648F}" type="datetime1">
              <a:rPr lang="en-US"/>
              <a:pPr/>
              <a:t>4/18/16</a:t>
            </a:fld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8400" y="687388"/>
            <a:ext cx="4686300" cy="3514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6060" y="4431709"/>
            <a:ext cx="5191004" cy="4202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63418"/>
            <a:ext cx="3053532" cy="458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9591" y="8863418"/>
            <a:ext cx="3053532" cy="458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i="1">
                <a:latin typeface="Times New Roman" charset="0"/>
              </a:defRPr>
            </a:lvl1pPr>
          </a:lstStyle>
          <a:p>
            <a:fld id="{C8D30A3C-7342-4816-BC53-25E41CC734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03931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1DD475-13EA-47B5-9D3E-0B85927665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66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Professor Robert Cooter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01CA-C71D-4436-9FDC-EC5A668A48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467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Professor Robert Cooter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71B2C-123B-4DF2-A3A2-5F7A9D9A40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315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Professor Robert Cooter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0B14D-3734-4496-A770-9336544CF6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072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Professor Robert Cooter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2954D-1341-420A-9904-47066B5D55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2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Professor Robert Cooter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0A2F5-0D4B-4ECA-8599-D3088E93A0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739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Professor Robert Cooter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7F236-00A9-4D6F-8601-7B24CB6CB7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356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Professor Robert Cooter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F78C-776B-4972-A43F-6506D5E039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656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Professor Robert Cooter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E9F85-2165-47AD-B118-8D4FEE951A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24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Professor Robert Cooter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E3F30-F072-41AB-8061-B6B9C515E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49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Professor Robert Cooter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321F8-74B7-40F3-AEF9-2DDBE57B89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59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Professor Robert Cooter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196BA-C14F-4F0F-AA44-F1E517BF37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283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Professor Robert Cooter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04B2C-3E02-4AF6-8541-60EC805DC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93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Straight Arrow Connector 52"/>
          <p:cNvCxnSpPr>
            <a:stCxn id="366" idx="4"/>
          </p:cNvCxnSpPr>
          <p:nvPr/>
        </p:nvCxnSpPr>
        <p:spPr>
          <a:xfrm>
            <a:off x="6858000" y="3683824"/>
            <a:ext cx="0" cy="1497776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59" idx="4"/>
          </p:cNvCxnSpPr>
          <p:nvPr/>
        </p:nvCxnSpPr>
        <p:spPr>
          <a:xfrm>
            <a:off x="5334000" y="3657600"/>
            <a:ext cx="0" cy="152400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2971800" y="2362200"/>
            <a:ext cx="1371600" cy="1295400"/>
          </a:xfrm>
          <a:prstGeom prst="ellipse">
            <a:avLst/>
          </a:prstGeom>
          <a:solidFill>
            <a:srgbClr val="0996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1</a:t>
            </a:r>
            <a:r>
              <a:rPr kumimoji="0" lang="en-US" sz="1400" b="1" i="0" u="sng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st</a:t>
            </a:r>
            <a:r>
              <a:rPr kumimoji="0" lang="en-US" sz="1400" b="1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-Grade</a:t>
            </a: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Word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Analysis Work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SimSun"/>
              <a:cs typeface="Times New Roman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300789" y="2601554"/>
            <a:ext cx="1752600" cy="1143000"/>
          </a:xfrm>
          <a:prstGeom prst="ellipse">
            <a:avLst/>
          </a:prstGeom>
          <a:solidFill>
            <a:srgbClr val="0996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Kindergarten</a:t>
            </a: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Word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Analysis Work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SimSun"/>
              <a:cs typeface="Times New Roman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04800" y="5181600"/>
            <a:ext cx="1748589" cy="685800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</a:pPr>
            <a:r>
              <a:rPr lang="en-US" sz="12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Emergent Stage</a:t>
            </a:r>
          </a:p>
          <a:p>
            <a:pPr algn="ctr">
              <a:lnSpc>
                <a:spcPct val="107000"/>
              </a:lnSpc>
            </a:pPr>
            <a:r>
              <a:rPr lang="en-US" sz="12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Prephonetic</a:t>
            </a:r>
            <a:endParaRPr lang="en-US" sz="12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</a:pPr>
            <a:r>
              <a:rPr lang="en-US" sz="12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Semiphonetic</a:t>
            </a:r>
            <a:endParaRPr lang="en-US" sz="12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200400" y="5181600"/>
            <a:ext cx="914400" cy="914400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Letter Name Stage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Calibri"/>
              <a:cs typeface="Times New Roman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876800" y="5181600"/>
            <a:ext cx="914400" cy="892391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rPr>
              <a:t>Within Word Pattern Stage</a:t>
            </a:r>
            <a:endParaRPr lang="en-US" sz="1200" b="1" dirty="0">
              <a:effectLst/>
              <a:latin typeface="Times New Roman" panose="02020603050405020304" pitchFamily="18" charset="0"/>
              <a:ea typeface="SimSun"/>
              <a:cs typeface="Times New Roman" panose="02020603050405020304" pitchFamily="18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696200" y="5181600"/>
            <a:ext cx="1217188" cy="876866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Times New Roman"/>
                <a:ea typeface="SimSun"/>
                <a:cs typeface="Times New Roman"/>
              </a:rPr>
              <a:t>Derivational Constancy Stage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6400800" y="5181600"/>
            <a:ext cx="914400" cy="879340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200" b="1" dirty="0" smtClean="0">
              <a:effectLst/>
              <a:latin typeface="Times New Roman"/>
              <a:ea typeface="SimSun"/>
              <a:cs typeface="Times New Roman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rPr>
              <a:t>Syllable Juncture</a:t>
            </a:r>
            <a:r>
              <a:rPr lang="en-US" sz="1200" b="1" dirty="0" smtClean="0">
                <a:effectLst/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rPr>
              <a:t> Stage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Calibri"/>
              <a:ea typeface="SimSun"/>
              <a:cs typeface="Times New Roman"/>
            </a:endParaRPr>
          </a:p>
        </p:txBody>
      </p:sp>
      <p:cxnSp>
        <p:nvCxnSpPr>
          <p:cNvPr id="81" name="Straight Arrow Connector 80"/>
          <p:cNvCxnSpPr>
            <a:stCxn id="14" idx="4"/>
            <a:endCxn id="16" idx="0"/>
          </p:cNvCxnSpPr>
          <p:nvPr/>
        </p:nvCxnSpPr>
        <p:spPr>
          <a:xfrm>
            <a:off x="1177089" y="3744554"/>
            <a:ext cx="2006" cy="1437046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26B96-65E7-4609-B488-49C2CD8CDB25}" type="slidenum">
              <a:rPr lang="en-US" smtClean="0"/>
              <a:t>1</a:t>
            </a:fld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304800" y="1219200"/>
            <a:ext cx="1752600" cy="838200"/>
          </a:xfrm>
          <a:prstGeom prst="roundRect">
            <a:avLst/>
          </a:prstGeom>
          <a:solidFill>
            <a:srgbClr val="C7697D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Phonemic Awareness Test (PAT)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(Dec/April)</a:t>
            </a:r>
            <a:endParaRPr lang="en-US" sz="12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195482" y="2048655"/>
            <a:ext cx="0" cy="557254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Oval 158"/>
          <p:cNvSpPr/>
          <p:nvPr/>
        </p:nvSpPr>
        <p:spPr>
          <a:xfrm>
            <a:off x="4648200" y="2362200"/>
            <a:ext cx="1371600" cy="1295400"/>
          </a:xfrm>
          <a:prstGeom prst="ellipse">
            <a:avLst/>
          </a:prstGeom>
          <a:solidFill>
            <a:srgbClr val="0996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US" sz="1200" b="1" u="sng" kern="0" dirty="0" smtClean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2</a:t>
            </a:r>
            <a:r>
              <a:rPr lang="en-US" sz="1200" b="1" u="sng" kern="0" baseline="30000" dirty="0" smtClean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nd-</a:t>
            </a:r>
            <a:r>
              <a:rPr kumimoji="0" lang="en-US" sz="1400" b="1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Grade</a:t>
            </a: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Word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Analysis Work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SimSun"/>
              <a:cs typeface="Times New Roman"/>
            </a:endParaRPr>
          </a:p>
        </p:txBody>
      </p:sp>
      <p:cxnSp>
        <p:nvCxnSpPr>
          <p:cNvPr id="365" name="Straight Arrow Connector 364"/>
          <p:cNvCxnSpPr/>
          <p:nvPr/>
        </p:nvCxnSpPr>
        <p:spPr>
          <a:xfrm>
            <a:off x="3650195" y="3697432"/>
            <a:ext cx="7405" cy="1484168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ectangle 162"/>
          <p:cNvSpPr/>
          <p:nvPr/>
        </p:nvSpPr>
        <p:spPr>
          <a:xfrm>
            <a:off x="533400" y="4017219"/>
            <a:ext cx="8153400" cy="804762"/>
          </a:xfrm>
          <a:prstGeom prst="rect">
            <a:avLst/>
          </a:prstGeom>
          <a:solidFill>
            <a:srgbClr val="C7697D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</a:pPr>
            <a:r>
              <a:rPr lang="en-US" sz="1600" b="1" dirty="0" smtClean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Developmental Spelling Analysis (DSA)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Times New Roman"/>
                <a:ea typeface="SimSun"/>
                <a:cs typeface="Times New Roman"/>
              </a:rPr>
              <a:t> 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Times New Roman"/>
                <a:ea typeface="SimSun"/>
                <a:cs typeface="Times New Roman"/>
              </a:rPr>
              <a:t>(Diagnostic)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</a:pPr>
            <a:r>
              <a:rPr lang="en-US" sz="1600" b="1" dirty="0" smtClean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(Aug, Dec, April)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Times New Roman"/>
                <a:ea typeface="SimSun"/>
                <a:cs typeface="Times New Roman"/>
              </a:rPr>
              <a:t> </a:t>
            </a:r>
            <a:endParaRPr lang="en-US" sz="1600" b="1" dirty="0">
              <a:effectLst/>
              <a:latin typeface="Calibri"/>
              <a:ea typeface="SimSun"/>
              <a:cs typeface="Times New Roman"/>
            </a:endParaRPr>
          </a:p>
        </p:txBody>
      </p:sp>
      <p:sp>
        <p:nvSpPr>
          <p:cNvPr id="366" name="Oval 365"/>
          <p:cNvSpPr/>
          <p:nvPr/>
        </p:nvSpPr>
        <p:spPr>
          <a:xfrm>
            <a:off x="6172200" y="2438400"/>
            <a:ext cx="1371600" cy="1245424"/>
          </a:xfrm>
          <a:prstGeom prst="ellipse">
            <a:avLst/>
          </a:prstGeom>
          <a:solidFill>
            <a:srgbClr val="0996FF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US" sz="1400" b="1" u="sng" kern="0" dirty="0" smtClean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3</a:t>
            </a:r>
            <a:r>
              <a:rPr lang="en-US" sz="1400" b="1" u="sng" kern="0" baseline="30000" dirty="0" smtClean="0">
                <a:solidFill>
                  <a:srgbClr val="000000"/>
                </a:solidFill>
                <a:latin typeface="Times New Roman"/>
                <a:ea typeface="SimSun"/>
                <a:cs typeface="Times New Roman"/>
              </a:rPr>
              <a:t>rd</a:t>
            </a:r>
            <a:r>
              <a:rPr kumimoji="0" lang="en-US" sz="1400" b="1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-Grade and</a:t>
            </a:r>
            <a:r>
              <a:rPr kumimoji="0" lang="en-US" sz="1400" b="1" i="0" u="sng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 UP</a:t>
            </a:r>
            <a:endParaRPr kumimoji="0" lang="en-US" sz="1400" b="1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SimSun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Word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Analysis Work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SimSun"/>
              <a:cs typeface="Times New Roman"/>
            </a:endParaRPr>
          </a:p>
        </p:txBody>
      </p:sp>
      <p:sp>
        <p:nvSpPr>
          <p:cNvPr id="380" name="Oval 379"/>
          <p:cNvSpPr/>
          <p:nvPr/>
        </p:nvSpPr>
        <p:spPr>
          <a:xfrm>
            <a:off x="2514600" y="2057400"/>
            <a:ext cx="5410200" cy="1905000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Rectangle 380"/>
          <p:cNvSpPr/>
          <p:nvPr/>
        </p:nvSpPr>
        <p:spPr>
          <a:xfrm>
            <a:off x="5562600" y="152400"/>
            <a:ext cx="1600200" cy="914400"/>
          </a:xfrm>
          <a:prstGeom prst="rect">
            <a:avLst/>
          </a:prstGeom>
          <a:solidFill>
            <a:srgbClr val="B9E1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Screening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Grades 1, 2, &amp; 3 (August/December/April)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848600" y="76200"/>
            <a:ext cx="1219200" cy="762000"/>
          </a:xfrm>
          <a:prstGeom prst="rect">
            <a:avLst/>
          </a:prstGeom>
          <a:solidFill>
            <a:srgbClr val="B9E1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 Reading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(TOWRE)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PDE/SWE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848600" y="990600"/>
            <a:ext cx="1219200" cy="762000"/>
          </a:xfrm>
          <a:prstGeom prst="rect">
            <a:avLst/>
          </a:prstGeom>
          <a:solidFill>
            <a:srgbClr val="B9E1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Fluency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Accumaticity</a:t>
            </a:r>
            <a:endParaRPr lang="en-US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848600" y="1905000"/>
            <a:ext cx="1219200" cy="723900"/>
          </a:xfrm>
          <a:prstGeom prst="rect">
            <a:avLst/>
          </a:prstGeom>
          <a:solidFill>
            <a:srgbClr val="B9E1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Questions</a:t>
            </a:r>
          </a:p>
        </p:txBody>
      </p:sp>
      <p:cxnSp>
        <p:nvCxnSpPr>
          <p:cNvPr id="4" name="Straight Arrow Connector 3"/>
          <p:cNvCxnSpPr>
            <a:endCxn id="32" idx="1"/>
          </p:cNvCxnSpPr>
          <p:nvPr/>
        </p:nvCxnSpPr>
        <p:spPr>
          <a:xfrm>
            <a:off x="7162800" y="457200"/>
            <a:ext cx="685800" cy="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7162800" y="609600"/>
            <a:ext cx="685800" cy="60960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35" idx="1"/>
          </p:cNvCxnSpPr>
          <p:nvPr/>
        </p:nvCxnSpPr>
        <p:spPr>
          <a:xfrm>
            <a:off x="7162800" y="838200"/>
            <a:ext cx="685800" cy="142875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828800" y="61754"/>
            <a:ext cx="3390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K-3 Literacy </a:t>
            </a:r>
          </a:p>
          <a:p>
            <a:pPr algn="ctr"/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Diagnostic Assessment System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7315200" y="5638800"/>
            <a:ext cx="385668" cy="1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3200400" y="6248400"/>
            <a:ext cx="914400" cy="453959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</a:rPr>
              <a:t>V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Features A-E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Calibri"/>
              <a:cs typeface="Times New Roman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4876800" y="6248400"/>
            <a:ext cx="914400" cy="453959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</a:rPr>
              <a:t>V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Features F-J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Calibri"/>
              <a:cs typeface="Times New Roman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6400800" y="6248400"/>
            <a:ext cx="914400" cy="453959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</a:rPr>
              <a:t>V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Features K-O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Calibri"/>
              <a:cs typeface="Times New Roman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7848600" y="6248400"/>
            <a:ext cx="914400" cy="453959"/>
          </a:xfrm>
          <a:prstGeom prst="roundRect">
            <a:avLst/>
          </a:prstGeom>
          <a:solidFill>
            <a:srgbClr val="00B050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</a:rPr>
              <a:t>V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Features P-T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Calibri"/>
              <a:cs typeface="Times New Roman"/>
            </a:endParaRPr>
          </a:p>
        </p:txBody>
      </p:sp>
      <p:cxnSp>
        <p:nvCxnSpPr>
          <p:cNvPr id="40" name="Straight Arrow Connector 39"/>
          <p:cNvCxnSpPr>
            <a:endCxn id="30" idx="0"/>
          </p:cNvCxnSpPr>
          <p:nvPr/>
        </p:nvCxnSpPr>
        <p:spPr>
          <a:xfrm>
            <a:off x="3657600" y="6096000"/>
            <a:ext cx="0" cy="15240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2" idx="2"/>
          </p:cNvCxnSpPr>
          <p:nvPr/>
        </p:nvCxnSpPr>
        <p:spPr>
          <a:xfrm>
            <a:off x="5334000" y="6073991"/>
            <a:ext cx="0" cy="174409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24" idx="2"/>
          </p:cNvCxnSpPr>
          <p:nvPr/>
        </p:nvCxnSpPr>
        <p:spPr>
          <a:xfrm>
            <a:off x="6858000" y="6060940"/>
            <a:ext cx="0" cy="18746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3" idx="2"/>
            <a:endCxn id="37" idx="0"/>
          </p:cNvCxnSpPr>
          <p:nvPr/>
        </p:nvCxnSpPr>
        <p:spPr>
          <a:xfrm>
            <a:off x="8304794" y="6058466"/>
            <a:ext cx="1006" cy="189934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Down Arrow 57"/>
          <p:cNvSpPr/>
          <p:nvPr/>
        </p:nvSpPr>
        <p:spPr>
          <a:xfrm>
            <a:off x="6248400" y="1066800"/>
            <a:ext cx="228600" cy="10668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45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End of the Year Assessments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Grades 1-3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End of the Year Guidelines on Moodle</a:t>
            </a:r>
          </a:p>
          <a:p>
            <a:endParaRPr lang="en-US" dirty="0"/>
          </a:p>
          <a:p>
            <a:r>
              <a:rPr lang="en-US" dirty="0" smtClean="0"/>
              <a:t>Things to Note</a:t>
            </a:r>
          </a:p>
          <a:p>
            <a:pPr lvl="1"/>
            <a:r>
              <a:rPr lang="en-US" dirty="0" smtClean="0"/>
              <a:t>TOWRE Form C (Already at schools)</a:t>
            </a:r>
          </a:p>
          <a:p>
            <a:pPr lvl="1"/>
            <a:r>
              <a:rPr lang="en-US" dirty="0" smtClean="0"/>
              <a:t>New Fluency Passages (Moodle)</a:t>
            </a:r>
          </a:p>
          <a:p>
            <a:pPr lvl="1"/>
            <a:r>
              <a:rPr lang="en-US" dirty="0" smtClean="0"/>
              <a:t>DSA Feature Inventory, Form B (Moodle)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703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End of the Year Assessments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Kindergarten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End of the Year Guidelines on Moodle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JCPS Phonemic Awareness Test (PAT)</a:t>
            </a:r>
          </a:p>
          <a:p>
            <a:endParaRPr lang="en-US" dirty="0"/>
          </a:p>
          <a:p>
            <a:r>
              <a:rPr lang="en-US" dirty="0" smtClean="0"/>
              <a:t>DSA Screener Form B</a:t>
            </a:r>
          </a:p>
          <a:p>
            <a:pPr lvl="1"/>
            <a:r>
              <a:rPr lang="en-US" dirty="0"/>
              <a:t>If kindergarten student scores an average of 4 or greater on the DSA KIDS then administer </a:t>
            </a:r>
            <a:r>
              <a:rPr lang="en-US" b="1" dirty="0"/>
              <a:t>the Letter Name Feature </a:t>
            </a:r>
            <a:r>
              <a:rPr lang="en-US" b="1" dirty="0" smtClean="0"/>
              <a:t>Inventory</a:t>
            </a:r>
            <a:r>
              <a:rPr lang="en-US" dirty="0"/>
              <a:t> </a:t>
            </a:r>
            <a:r>
              <a:rPr lang="en-US" dirty="0" smtClean="0"/>
              <a:t>(Form B)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Record Total Points (out of 30) Only!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46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End of the Year Assessments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Reporting Data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CASCADE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Excel Spreadsheet – LP Coach Responsibility</a:t>
            </a:r>
          </a:p>
          <a:p>
            <a:pPr lvl="1">
              <a:buFontTx/>
              <a:buChar char="-"/>
            </a:pPr>
            <a:r>
              <a:rPr lang="en-US" dirty="0" smtClean="0"/>
              <a:t>Sheet 1 Grades 1-3</a:t>
            </a:r>
          </a:p>
          <a:p>
            <a:pPr lvl="1">
              <a:buFontTx/>
              <a:buChar char="-"/>
            </a:pPr>
            <a:r>
              <a:rPr lang="en-US" dirty="0" smtClean="0"/>
              <a:t>Sheet 2 Kindergarten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ALL EXCEL SPREADSHEETS ARE DUE TO DAWN JEWELL BY TUESDAY, MAY 31</a:t>
            </a:r>
            <a:r>
              <a:rPr lang="en-US" b="1" baseline="30000" dirty="0"/>
              <a:t>ST</a:t>
            </a:r>
            <a:r>
              <a:rPr lang="en-US" b="1" dirty="0"/>
              <a:t>.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365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End of the Year </a:t>
            </a:r>
            <a:r>
              <a:rPr lang="en-US" dirty="0" smtClean="0">
                <a:solidFill>
                  <a:srgbClr val="FF0000"/>
                </a:solidFill>
              </a:rPr>
              <a:t>Assessments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Testing Window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Testing Window - </a:t>
            </a:r>
            <a:r>
              <a:rPr lang="en-US" dirty="0"/>
              <a:t>Open testing </a:t>
            </a:r>
            <a:r>
              <a:rPr lang="en-US"/>
              <a:t>beginning </a:t>
            </a:r>
            <a:r>
              <a:rPr lang="en-US" smtClean="0"/>
              <a:t>Monday, </a:t>
            </a:r>
            <a:r>
              <a:rPr lang="en-US" dirty="0"/>
              <a:t>April 25th </a:t>
            </a:r>
            <a:r>
              <a:rPr lang="en-US"/>
              <a:t>and </a:t>
            </a:r>
            <a:r>
              <a:rPr lang="en-US" smtClean="0"/>
              <a:t>closed </a:t>
            </a:r>
            <a:r>
              <a:rPr lang="en-US"/>
              <a:t>May </a:t>
            </a:r>
            <a:r>
              <a:rPr lang="en-US" smtClean="0"/>
              <a:t>27th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*</a:t>
            </a:r>
            <a:r>
              <a:rPr lang="en-US" dirty="0" smtClean="0"/>
              <a:t>This </a:t>
            </a:r>
            <a:r>
              <a:rPr lang="en-US" dirty="0"/>
              <a:t>gives K, 1, &amp; 2 five full weeks. Third-grade will have 2 weeks before K-PREP and 2+ weeks after it's </a:t>
            </a:r>
            <a:r>
              <a:rPr lang="en-US" dirty="0" smtClean="0"/>
              <a:t>over.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420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3672" y="42957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End of the Year Reminders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228572" y="1300813"/>
            <a:ext cx="6686828" cy="60437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Course Evaluations – via Moodle or BU email link</a:t>
            </a:r>
            <a:endParaRPr lang="en-US" b="1" u="sng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AutoShape 2" descr="https://mail.bellarmine.edu/owa/attachment.ashx?id=RgAAAABsCx0DMhqxRLz1FoNGvZHsBwAY9RkeoGhIRZqK4C5HpS5DAAACapmcAADrR4VOxQT9Q5W0q0l%2fps%2b%2bAAE6%2b1LCAAAJ&amp;attcnt=1&amp;attid0=EAAa2dtOqEkuRr%2b3i1mzXn2Z&amp;attcid0=image004.jpg%4001CFE7C9.B230F7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 descr="C:\Users\Theresa\AppData\Local\Microsoft\Windows\Temporary Internet Files\Content.IE5\ZIQHIDHO\MP90038531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7525">
            <a:off x="445159" y="555307"/>
            <a:ext cx="1357024" cy="135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own Arrow 9"/>
          <p:cNvSpPr/>
          <p:nvPr/>
        </p:nvSpPr>
        <p:spPr>
          <a:xfrm rot="5400000">
            <a:off x="7269042" y="3612360"/>
            <a:ext cx="495300" cy="990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75" y="2266885"/>
            <a:ext cx="6245225" cy="3186250"/>
          </a:xfrm>
          <a:prstGeom prst="rect">
            <a:avLst/>
          </a:prstGeom>
        </p:spPr>
      </p:pic>
      <p:sp>
        <p:nvSpPr>
          <p:cNvPr id="16" name="Content Placeholder 8"/>
          <p:cNvSpPr txBox="1">
            <a:spLocks/>
          </p:cNvSpPr>
          <p:nvPr/>
        </p:nvSpPr>
        <p:spPr>
          <a:xfrm>
            <a:off x="1496892" y="5907264"/>
            <a:ext cx="7189908" cy="604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64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7694</TotalTime>
  <Words>295</Words>
  <Application>Microsoft Macintosh PowerPoint</Application>
  <PresentationFormat>On-screen Show (4:3)</PresentationFormat>
  <Paragraphs>82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Calibri</vt:lpstr>
      <vt:lpstr>ＭＳ Ｐゴシック</vt:lpstr>
      <vt:lpstr>SimSun</vt:lpstr>
      <vt:lpstr>Times New Roman</vt:lpstr>
      <vt:lpstr>Verdana</vt:lpstr>
      <vt:lpstr>Wingdings</vt:lpstr>
      <vt:lpstr>Arial</vt:lpstr>
      <vt:lpstr>Office Theme</vt:lpstr>
      <vt:lpstr>PowerPoint Presentation</vt:lpstr>
      <vt:lpstr>End of the Year Assessments Grades 1-3</vt:lpstr>
      <vt:lpstr>End of the Year Assessments Kindergarten</vt:lpstr>
      <vt:lpstr>End of the Year Assessments Reporting Data</vt:lpstr>
      <vt:lpstr>End of the Year Assessments Testing Window</vt:lpstr>
      <vt:lpstr>End of the Year Reminders</vt:lpstr>
    </vt:vector>
  </TitlesOfParts>
  <Company>Reading Department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and Logo</dc:title>
  <dc:creator>J.Vaughan</dc:creator>
  <cp:lastModifiedBy>Microsoft Office User</cp:lastModifiedBy>
  <cp:revision>598</cp:revision>
  <cp:lastPrinted>2016-04-13T16:46:28Z</cp:lastPrinted>
  <dcterms:created xsi:type="dcterms:W3CDTF">2013-09-19T01:48:55Z</dcterms:created>
  <dcterms:modified xsi:type="dcterms:W3CDTF">2016-04-18T18:43:49Z</dcterms:modified>
</cp:coreProperties>
</file>